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349" r:id="rId2"/>
    <p:sldId id="348" r:id="rId3"/>
    <p:sldId id="350" r:id="rId4"/>
    <p:sldId id="351" r:id="rId5"/>
    <p:sldId id="352" r:id="rId6"/>
    <p:sldId id="353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ECD9139-9979-4214-9329-DBE8513C9D5A}">
          <p14:sldIdLst>
            <p14:sldId id="349"/>
            <p14:sldId id="348"/>
            <p14:sldId id="350"/>
            <p14:sldId id="351"/>
            <p14:sldId id="352"/>
            <p14:sldId id="35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6600"/>
    <a:srgbClr val="9999FF"/>
    <a:srgbClr val="666699"/>
    <a:srgbClr val="66FF66"/>
    <a:srgbClr val="66FF33"/>
    <a:srgbClr val="660033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60"/>
  </p:normalViewPr>
  <p:slideViewPr>
    <p:cSldViewPr>
      <p:cViewPr>
        <p:scale>
          <a:sx n="80" d="100"/>
          <a:sy n="80" d="100"/>
        </p:scale>
        <p:origin x="-1188" y="-282"/>
      </p:cViewPr>
      <p:guideLst>
        <p:guide orient="horz" pos="4272"/>
        <p:guide pos="48"/>
      </p:guideLst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square"/>
            <c:size val="5"/>
            <c:spPr>
              <a:solidFill>
                <a:srgbClr val="002060"/>
              </a:solidFill>
              <a:ln>
                <a:solidFill>
                  <a:srgbClr val="002060"/>
                </a:solidFill>
              </a:ln>
            </c:spPr>
          </c:marker>
          <c:dLbls>
            <c:dLbl>
              <c:idx val="0"/>
              <c:layout>
                <c:manualLayout>
                  <c:x val="-5.404865409219764E-2"/>
                  <c:y val="-3.44135204489473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4.6936989080066376E-2"/>
                  <c:y val="-3.2262675420888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5514656077640117E-2"/>
                  <c:y val="-4.30169005611842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9825324067935104E-2"/>
                  <c:y val="-4.08660555331250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4.8359434077217121E-2"/>
                  <c:y val="-3.8715210505065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Лист1!$A$2:$A$6</c:f>
              <c:numCache>
                <c:formatCode>m/d/yyyy</c:formatCode>
                <c:ptCount val="5"/>
                <c:pt idx="0">
                  <c:v>40544</c:v>
                </c:pt>
                <c:pt idx="1">
                  <c:v>40909</c:v>
                </c:pt>
                <c:pt idx="2">
                  <c:v>41275</c:v>
                </c:pt>
                <c:pt idx="3">
                  <c:v>41640</c:v>
                </c:pt>
                <c:pt idx="4">
                  <c:v>42005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49812.7</c:v>
                </c:pt>
                <c:pt idx="1">
                  <c:v>46119.9</c:v>
                </c:pt>
                <c:pt idx="2">
                  <c:v>38074.199999999997</c:v>
                </c:pt>
                <c:pt idx="3">
                  <c:v>30430</c:v>
                </c:pt>
                <c:pt idx="4">
                  <c:v>26996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1803264"/>
        <c:axId val="31804800"/>
      </c:lineChart>
      <c:dateAx>
        <c:axId val="31803264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31804800"/>
        <c:crosses val="autoZero"/>
        <c:auto val="1"/>
        <c:lblOffset val="100"/>
        <c:baseTimeUnit val="years"/>
      </c:dateAx>
      <c:valAx>
        <c:axId val="318048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31803264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A9190A2-2972-4F43-A290-F2E0909230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7413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C222618E-6CF1-4CC7-B9F3-9FB46F0EAC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99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60B39-2E5B-4D94-82C6-B1EEBA331E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11BD-4642-4658-899B-74554FAF52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A1A19-97CD-47C0-8F99-86D9A890DB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3635B-DBBD-41F1-B29C-14B28C2E65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882F3-E0EA-4BA7-AE40-74F199E35E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25172-F07B-4613-A644-96823A014F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E4976-1C8D-4BBF-B76B-4796BA389F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8278B5-9B3C-4C3F-95EF-9AD342B41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10294-8AE8-462B-A30F-B745A26178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6EE687-0764-4FC1-845A-5D9AA4364B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3881B-0AB3-45DB-B24E-FD3D5DCB76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33001-D871-44AD-B2BA-DE1477602B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68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8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7F280CF9-3D12-482B-8261-7BE307C01D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  <p:sldLayoutId id="2147483673" r:id="rId12"/>
  </p:sldLayoutIdLst>
  <p:transition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5"/>
          <p:cNvSpPr>
            <a:spLocks noChangeArrowheads="1"/>
          </p:cNvSpPr>
          <p:nvPr/>
        </p:nvSpPr>
        <p:spPr bwMode="auto">
          <a:xfrm>
            <a:off x="0" y="0"/>
            <a:ext cx="9144000" cy="708025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/>
            <a:r>
              <a:rPr lang="ru-RU" sz="2000">
                <a:solidFill>
                  <a:schemeClr val="bg1"/>
                </a:solidFill>
                <a:latin typeface="Times New Roman" pitchFamily="18" charset="0"/>
              </a:rPr>
              <a:t>Сведения о заимствованиях муниципальных организаций городских и сельских поселений Ступинского муниципального района за период 2010-2015 г.г.</a:t>
            </a:r>
          </a:p>
        </p:txBody>
      </p:sp>
      <p:sp>
        <p:nvSpPr>
          <p:cNvPr id="43010" name="Line 6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3011" name="Диаграмма 1"/>
          <p:cNvGraphicFramePr>
            <a:graphicFrameLocks/>
          </p:cNvGraphicFramePr>
          <p:nvPr/>
        </p:nvGraphicFramePr>
        <p:xfrm>
          <a:off x="57150" y="785813"/>
          <a:ext cx="9029700" cy="442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4" r:id="rId3" imgW="9035055" imgH="4419983" progId="Excel.Chart.8">
                  <p:embed/>
                </p:oleObj>
              </mc:Choice>
              <mc:Fallback>
                <p:oleObj r:id="rId3" imgW="9035055" imgH="4419983" progId="Excel.Chart.8">
                  <p:embed/>
                  <p:pic>
                    <p:nvPicPr>
                      <p:cNvPr id="0" name="Диаграмма 1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" y="785813"/>
                        <a:ext cx="9029700" cy="442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Group 74"/>
          <p:cNvGraphicFramePr>
            <a:graphicFrameLocks noGrp="1"/>
          </p:cNvGraphicFramePr>
          <p:nvPr/>
        </p:nvGraphicFramePr>
        <p:xfrm>
          <a:off x="1079500" y="5334000"/>
          <a:ext cx="7092788" cy="1335679"/>
        </p:xfrm>
        <a:graphic>
          <a:graphicData uri="http://schemas.openxmlformats.org/drawingml/2006/table">
            <a:tbl>
              <a:tblPr/>
              <a:tblGrid>
                <a:gridCol w="3452242"/>
                <a:gridCol w="3640546"/>
              </a:tblGrid>
              <a:tr h="1335679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Заимствования не имеют:</a:t>
                      </a:r>
                    </a:p>
                  </a:txBody>
                  <a:tcPr marL="5230" marR="5230" marT="523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Ступинский муниципальный район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гп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Жилево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сп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Аксиньинское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сп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Леонтьевское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сп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 Семеновское</a:t>
                      </a:r>
                    </a:p>
                  </a:txBody>
                  <a:tcPr marL="5230" marR="5230" marT="523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3" name="Picture 2" descr="C:\Documents and Settings\org\Рабочий стол\121121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2000250"/>
            <a:ext cx="84264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4034" name="Диаграмма 2"/>
          <p:cNvGraphicFramePr>
            <a:graphicFrameLocks/>
          </p:cNvGraphicFramePr>
          <p:nvPr/>
        </p:nvGraphicFramePr>
        <p:xfrm>
          <a:off x="57150" y="1001713"/>
          <a:ext cx="9029700" cy="590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8" r:id="rId4" imgW="9035055" imgH="5907536" progId="Excel.Chart.8">
                  <p:embed/>
                </p:oleObj>
              </mc:Choice>
              <mc:Fallback>
                <p:oleObj r:id="rId4" imgW="9035055" imgH="5907536" progId="Excel.Chart.8">
                  <p:embed/>
                  <p:pic>
                    <p:nvPicPr>
                      <p:cNvPr id="0" name="Диаграмма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" y="1001713"/>
                        <a:ext cx="9029700" cy="5907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5" name="Rectangle 5"/>
          <p:cNvSpPr>
            <a:spLocks noChangeArrowheads="1"/>
          </p:cNvSpPr>
          <p:nvPr/>
        </p:nvSpPr>
        <p:spPr bwMode="auto">
          <a:xfrm>
            <a:off x="0" y="0"/>
            <a:ext cx="9144000" cy="831850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/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Сведения о долговой нагрузке местного</a:t>
            </a:r>
          </a:p>
          <a:p>
            <a:pPr algn="ctr"/>
            <a:r>
              <a:rPr lang="ru-RU" sz="2400">
                <a:solidFill>
                  <a:schemeClr val="bg1"/>
                </a:solidFill>
                <a:latin typeface="Times New Roman" pitchFamily="18" charset="0"/>
              </a:rPr>
              <a:t>бюджета за период 2010-2015 г.г.</a:t>
            </a:r>
          </a:p>
        </p:txBody>
      </p:sp>
      <p:sp>
        <p:nvSpPr>
          <p:cNvPr id="44036" name="Line 6"/>
          <p:cNvSpPr>
            <a:spLocks noChangeShapeType="1"/>
          </p:cNvSpPr>
          <p:nvPr/>
        </p:nvSpPr>
        <p:spPr bwMode="auto">
          <a:xfrm>
            <a:off x="0" y="908050"/>
            <a:ext cx="9144000" cy="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4037" name="TextBox 7"/>
          <p:cNvSpPr txBox="1">
            <a:spLocks noChangeArrowheads="1"/>
          </p:cNvSpPr>
          <p:nvPr/>
        </p:nvSpPr>
        <p:spPr bwMode="auto">
          <a:xfrm>
            <a:off x="611188" y="2606675"/>
            <a:ext cx="719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294</a:t>
            </a:r>
          </a:p>
        </p:txBody>
      </p:sp>
      <p:sp>
        <p:nvSpPr>
          <p:cNvPr id="44038" name="TextBox 7"/>
          <p:cNvSpPr txBox="1">
            <a:spLocks noChangeArrowheads="1"/>
          </p:cNvSpPr>
          <p:nvPr/>
        </p:nvSpPr>
        <p:spPr bwMode="auto">
          <a:xfrm>
            <a:off x="1979613" y="1671638"/>
            <a:ext cx="719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/>
              <a:t>359</a:t>
            </a:r>
          </a:p>
        </p:txBody>
      </p:sp>
      <p:sp>
        <p:nvSpPr>
          <p:cNvPr id="44039" name="TextBox 7"/>
          <p:cNvSpPr txBox="1">
            <a:spLocks noChangeArrowheads="1"/>
          </p:cNvSpPr>
          <p:nvPr/>
        </p:nvSpPr>
        <p:spPr bwMode="auto">
          <a:xfrm>
            <a:off x="3563938" y="1743075"/>
            <a:ext cx="719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349</a:t>
            </a:r>
          </a:p>
        </p:txBody>
      </p:sp>
      <p:sp>
        <p:nvSpPr>
          <p:cNvPr id="44040" name="TextBox 7"/>
          <p:cNvSpPr txBox="1">
            <a:spLocks noChangeArrowheads="1"/>
          </p:cNvSpPr>
          <p:nvPr/>
        </p:nvSpPr>
        <p:spPr bwMode="auto">
          <a:xfrm>
            <a:off x="5148263" y="1958975"/>
            <a:ext cx="719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319</a:t>
            </a:r>
          </a:p>
        </p:txBody>
      </p:sp>
      <p:sp>
        <p:nvSpPr>
          <p:cNvPr id="44041" name="TextBox 7"/>
          <p:cNvSpPr txBox="1">
            <a:spLocks noChangeArrowheads="1"/>
          </p:cNvSpPr>
          <p:nvPr/>
        </p:nvSpPr>
        <p:spPr bwMode="auto">
          <a:xfrm>
            <a:off x="6805613" y="2103438"/>
            <a:ext cx="719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307</a:t>
            </a:r>
          </a:p>
        </p:txBody>
      </p:sp>
      <p:sp>
        <p:nvSpPr>
          <p:cNvPr id="44042" name="TextBox 7"/>
          <p:cNvSpPr txBox="1">
            <a:spLocks noChangeArrowheads="1"/>
          </p:cNvSpPr>
          <p:nvPr/>
        </p:nvSpPr>
        <p:spPr bwMode="auto">
          <a:xfrm>
            <a:off x="8316913" y="2420938"/>
            <a:ext cx="719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/>
              <a:t>262</a:t>
            </a:r>
          </a:p>
        </p:txBody>
      </p:sp>
      <p:pic>
        <p:nvPicPr>
          <p:cNvPr id="44043" name="Picture 3" descr="C:\Documents and Settings\org\Рабочий стол\121121454+644744.bm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52400" y="1076325"/>
            <a:ext cx="315913" cy="166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ChangeArrowheads="1"/>
          </p:cNvSpPr>
          <p:nvPr/>
        </p:nvSpPr>
        <p:spPr bwMode="auto">
          <a:xfrm>
            <a:off x="0" y="0"/>
            <a:ext cx="9144000" cy="708025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/>
            <a:r>
              <a:rPr lang="ru-RU" sz="2000">
                <a:solidFill>
                  <a:schemeClr val="bg1"/>
                </a:solidFill>
                <a:latin typeface="Times New Roman" pitchFamily="18" charset="0"/>
              </a:rPr>
              <a:t>Сведения о муниципальном долге городских и сельских поселений Ступинского муниципального района за период 2010-2014 г.г.</a:t>
            </a:r>
            <a:r>
              <a:rPr lang="en-US" sz="2000">
                <a:solidFill>
                  <a:schemeClr val="bg1"/>
                </a:solidFill>
                <a:latin typeface="Times New Roman" pitchFamily="18" charset="0"/>
              </a:rPr>
              <a:t> (</a:t>
            </a:r>
            <a:r>
              <a:rPr lang="ru-RU" sz="2000">
                <a:solidFill>
                  <a:schemeClr val="bg1"/>
                </a:solidFill>
                <a:latin typeface="Times New Roman" pitchFamily="18" charset="0"/>
              </a:rPr>
              <a:t>млн. руб.)</a:t>
            </a:r>
          </a:p>
        </p:txBody>
      </p:sp>
      <p:sp>
        <p:nvSpPr>
          <p:cNvPr id="47107" name="Line 6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6200" y="850900"/>
          <a:ext cx="8960298" cy="595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9736"/>
                <a:gridCol w="1008112"/>
                <a:gridCol w="1008112"/>
                <a:gridCol w="1008112"/>
                <a:gridCol w="1008112"/>
                <a:gridCol w="1008114"/>
              </a:tblGrid>
              <a:tr h="202392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Наименование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01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.01.2011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01.01.2012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01.01.2013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01.01.2014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01.01.2015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9336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ГП Ступино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Муниципальные заимствования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(кредиты)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72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Муниципальные гарантии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ГП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</a:rPr>
                        <a:t> Михнево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5.4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11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Муниципальные заимствования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(кредиты)</a:t>
                      </a:r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Муниципальные гарантии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5.4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26288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ГП Малино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7.0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3.1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79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Муниципальные заимствования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(кредиты)</a:t>
                      </a:r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817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Муниципальные гарантии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7.0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3.1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95416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ГП Жилево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71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Муниципальные заимствования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(кредиты)</a:t>
                      </a:r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08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Муниципальные гарантии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0.0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4544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СП Аксиньинское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82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Муниципальные заимствования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(кредиты)</a:t>
                      </a:r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99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Муниципальные гарантии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568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СП Семеновское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473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Муниципальные заимствования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(кредиты)</a:t>
                      </a:r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610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Муниципальные гарантии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74808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СП </a:t>
                      </a:r>
                      <a:r>
                        <a:rPr lang="ru-RU" sz="1100" b="1" dirty="0" err="1" smtClean="0">
                          <a:solidFill>
                            <a:schemeClr val="tx1"/>
                          </a:solidFill>
                        </a:rPr>
                        <a:t>Леонтьевское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2.3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Муниципальные заимствования</a:t>
                      </a:r>
                      <a:r>
                        <a:rPr lang="ru-RU" sz="1100" baseline="0" dirty="0" smtClean="0">
                          <a:solidFill>
                            <a:schemeClr val="tx1"/>
                          </a:solidFill>
                        </a:rPr>
                        <a:t> (кредиты)</a:t>
                      </a:r>
                      <a:endParaRPr lang="ru-RU" sz="11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022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Муниципальные гарантии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2.3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2312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ИТОГО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.0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9.3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b="1" dirty="0" smtClean="0">
                          <a:solidFill>
                            <a:schemeClr val="tx1"/>
                          </a:solidFill>
                        </a:rPr>
                        <a:t>8.5</a:t>
                      </a:r>
                      <a:endParaRPr lang="ru-RU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ChangeArrowheads="1"/>
          </p:cNvSpPr>
          <p:nvPr/>
        </p:nvSpPr>
        <p:spPr bwMode="auto">
          <a:xfrm>
            <a:off x="0" y="0"/>
            <a:ext cx="9144000" cy="708528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</a:rPr>
              <a:t>Структура муниципального долга Ступинского муниципального района по срокам привлечения заимствований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</a:rPr>
              <a:t>за период 2010-2014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</a:rPr>
              <a:t>г.г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</a:rPr>
              <a:t>.</a:t>
            </a:r>
            <a:endParaRPr lang="ru-RU" sz="2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7107" name="Line 6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71483"/>
              </p:ext>
            </p:extLst>
          </p:nvPr>
        </p:nvGraphicFramePr>
        <p:xfrm>
          <a:off x="107504" y="908720"/>
          <a:ext cx="8928993" cy="5832648"/>
        </p:xfrm>
        <a:graphic>
          <a:graphicData uri="http://schemas.openxmlformats.org/drawingml/2006/table">
            <a:tbl>
              <a:tblPr/>
              <a:tblGrid>
                <a:gridCol w="1584176"/>
                <a:gridCol w="1080120"/>
                <a:gridCol w="432048"/>
                <a:gridCol w="1080120"/>
                <a:gridCol w="504056"/>
                <a:gridCol w="1008112"/>
                <a:gridCol w="432048"/>
                <a:gridCol w="936104"/>
                <a:gridCol w="504056"/>
                <a:gridCol w="936104"/>
                <a:gridCol w="432049"/>
              </a:tblGrid>
              <a:tr h="438636">
                <a:tc rowSpan="2"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  <a:p>
                      <a:pPr algn="ctr" fontAlgn="b"/>
                      <a:r>
                        <a:rPr lang="ru-RU" sz="1100" b="0" i="0" u="none" strike="noStrike" dirty="0">
                          <a:effectLst/>
                          <a:latin typeface="Arial Cyr"/>
                        </a:rPr>
                        <a:t> </a:t>
                      </a:r>
                    </a:p>
                  </a:txBody>
                  <a:tcPr marL="9024" marR="9024" marT="90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 Cyr"/>
                        </a:rPr>
                        <a:t>на 01.01.2013</a:t>
                      </a:r>
                    </a:p>
                  </a:txBody>
                  <a:tcPr marL="9024" marR="9024" marT="90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 Cyr"/>
                        </a:rPr>
                        <a:t>на 01.07.2013</a:t>
                      </a:r>
                    </a:p>
                  </a:txBody>
                  <a:tcPr marL="9024" marR="9024" marT="90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 Cyr"/>
                        </a:rPr>
                        <a:t>на 01.01.2014</a:t>
                      </a:r>
                    </a:p>
                  </a:txBody>
                  <a:tcPr marL="9024" marR="9024" marT="90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 Cyr"/>
                        </a:rPr>
                        <a:t>на 01.07.2014</a:t>
                      </a:r>
                    </a:p>
                  </a:txBody>
                  <a:tcPr marL="9024" marR="9024" marT="90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 Cyr"/>
                        </a:rPr>
                        <a:t>на 01.01.2015</a:t>
                      </a:r>
                    </a:p>
                  </a:txBody>
                  <a:tcPr marL="9024" marR="9024" marT="90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94036">
                <a:tc vMerge="1"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effectLst/>
                        <a:latin typeface="Arial Cyr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сумма, </a:t>
                      </a:r>
                      <a:r>
                        <a:rPr lang="ru-RU" sz="1400" b="1" i="0" u="none" strike="noStrike" dirty="0" err="1">
                          <a:effectLst/>
                          <a:latin typeface="+mn-lt"/>
                        </a:rPr>
                        <a:t>млн.руб</a:t>
                      </a: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сумма, </a:t>
                      </a:r>
                      <a:r>
                        <a:rPr lang="ru-RU" sz="1400" b="1" i="0" u="none" strike="noStrike" dirty="0" err="1">
                          <a:effectLst/>
                          <a:latin typeface="+mn-lt"/>
                        </a:rPr>
                        <a:t>млн.руб</a:t>
                      </a: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сумма, </a:t>
                      </a:r>
                      <a:r>
                        <a:rPr lang="ru-RU" sz="1400" b="1" i="0" u="none" strike="noStrike" dirty="0" err="1">
                          <a:effectLst/>
                          <a:latin typeface="+mn-lt"/>
                        </a:rPr>
                        <a:t>млн.руб</a:t>
                      </a: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сумма, </a:t>
                      </a:r>
                      <a:r>
                        <a:rPr lang="ru-RU" sz="1400" b="1" i="0" u="none" strike="noStrike" dirty="0" err="1">
                          <a:effectLst/>
                          <a:latin typeface="+mn-lt"/>
                        </a:rPr>
                        <a:t>млн.руб</a:t>
                      </a: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сумма, </a:t>
                      </a:r>
                      <a:r>
                        <a:rPr lang="ru-RU" sz="1400" b="1" i="0" u="none" strike="noStrike" dirty="0" err="1">
                          <a:effectLst/>
                          <a:latin typeface="+mn-lt"/>
                        </a:rPr>
                        <a:t>млн.руб</a:t>
                      </a:r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.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%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9995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Всего объем муниципального долга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319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304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307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297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262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63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в том </a:t>
                      </a:r>
                      <a:r>
                        <a:rPr lang="ru-RU" sz="1400" b="1" i="0" u="none" strike="noStrike" dirty="0" smtClean="0">
                          <a:effectLst/>
                          <a:latin typeface="+mn-lt"/>
                        </a:rPr>
                        <a:t>числе</a:t>
                      </a:r>
                      <a:endParaRPr lang="ru-RU" sz="1400" b="1" i="0" u="none" strike="noStrike" dirty="0">
                        <a:effectLst/>
                        <a:latin typeface="+mn-lt"/>
                      </a:endParaRP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024" marR="9024" marT="90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024" marR="9024" marT="90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024" marR="9024" marT="90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024" marR="9024" marT="90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024" marR="9024" marT="90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024" marR="9024" marT="90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024" marR="9024" marT="90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024" marR="9024" marT="90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effectLst/>
                          <a:latin typeface="+mn-lt"/>
                        </a:rPr>
                        <a:t> </a:t>
                      </a:r>
                    </a:p>
                  </a:txBody>
                  <a:tcPr marL="9024" marR="9024" marT="902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79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>
                          <a:effectLst/>
                          <a:latin typeface="+mn-lt"/>
                        </a:rPr>
                        <a:t>краткосрочные обязательства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112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35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212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69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33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34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1" u="none" strike="noStrike" dirty="0">
                          <a:effectLst/>
                          <a:latin typeface="+mn-lt"/>
                        </a:rPr>
                        <a:t>долгосрочные обязательства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197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65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92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207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197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172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effectLst/>
                          <a:latin typeface="+mn-lt"/>
                        </a:rPr>
                        <a:t>66</a:t>
                      </a:r>
                    </a:p>
                  </a:txBody>
                  <a:tcPr marL="9024" marR="9024" marT="90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71230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ChangeArrowheads="1"/>
          </p:cNvSpPr>
          <p:nvPr/>
        </p:nvSpPr>
        <p:spPr bwMode="auto">
          <a:xfrm>
            <a:off x="0" y="0"/>
            <a:ext cx="9144000" cy="708528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</a:rPr>
              <a:t>Расходы на обслуживание долга Ступинского муниципального района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</a:rPr>
              <a:t>за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</a:rPr>
              <a:t>период 2010-2014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</a:rPr>
              <a:t>г.г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</a:rPr>
              <a:t>.</a:t>
            </a:r>
            <a:endParaRPr lang="ru-RU" sz="2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7107" name="Line 6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084154802"/>
              </p:ext>
            </p:extLst>
          </p:nvPr>
        </p:nvGraphicFramePr>
        <p:xfrm>
          <a:off x="107504" y="836712"/>
          <a:ext cx="892899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1259632" y="2204864"/>
            <a:ext cx="9361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+mn-lt"/>
              </a:rPr>
              <a:t>12,66%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2915816" y="2492896"/>
            <a:ext cx="9361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+mn-lt"/>
              </a:rPr>
              <a:t>10,61%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428927" y="3068960"/>
            <a:ext cx="10071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+mn-lt"/>
              </a:rPr>
              <a:t>10,77%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6084168" y="3645024"/>
            <a:ext cx="8640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+mn-lt"/>
              </a:rPr>
              <a:t>9,93%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7668344" y="3861048"/>
            <a:ext cx="9361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latin typeface="+mn-lt"/>
              </a:rPr>
              <a:t>9,82%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48164" y="4077072"/>
            <a:ext cx="2484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rgbClr val="C00000"/>
                </a:solidFill>
              </a:rPr>
              <a:t>Средняя процентная ставка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220070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5"/>
          <p:cNvSpPr>
            <a:spLocks noChangeArrowheads="1"/>
          </p:cNvSpPr>
          <p:nvPr/>
        </p:nvSpPr>
        <p:spPr bwMode="auto">
          <a:xfrm>
            <a:off x="0" y="0"/>
            <a:ext cx="9144000" cy="708528"/>
          </a:xfrm>
          <a:prstGeom prst="rect">
            <a:avLst/>
          </a:prstGeom>
          <a:solidFill>
            <a:srgbClr val="006600"/>
          </a:solidFill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</a:rPr>
              <a:t>Сведения о структуре муниципального долга Ступинского муниципального района </a:t>
            </a:r>
            <a:r>
              <a:rPr lang="ru-RU" sz="2000" dirty="0">
                <a:solidFill>
                  <a:schemeClr val="bg1"/>
                </a:solidFill>
                <a:latin typeface="Times New Roman" pitchFamily="18" charset="0"/>
              </a:rPr>
              <a:t>за период 2010-2014 </a:t>
            </a:r>
            <a:r>
              <a:rPr lang="ru-RU" sz="2000" dirty="0" err="1">
                <a:solidFill>
                  <a:schemeClr val="bg1"/>
                </a:solidFill>
                <a:latin typeface="Times New Roman" pitchFamily="18" charset="0"/>
              </a:rPr>
              <a:t>г.г</a:t>
            </a:r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</a:rPr>
              <a:t>.</a:t>
            </a:r>
            <a:endParaRPr lang="ru-RU" sz="2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7107" name="Line 6"/>
          <p:cNvSpPr>
            <a:spLocks noChangeShapeType="1"/>
          </p:cNvSpPr>
          <p:nvPr/>
        </p:nvSpPr>
        <p:spPr bwMode="auto">
          <a:xfrm>
            <a:off x="0" y="765175"/>
            <a:ext cx="9144000" cy="0"/>
          </a:xfrm>
          <a:prstGeom prst="line">
            <a:avLst/>
          </a:prstGeom>
          <a:noFill/>
          <a:ln w="76200">
            <a:solidFill>
              <a:srgbClr val="00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707208"/>
              </p:ext>
            </p:extLst>
          </p:nvPr>
        </p:nvGraphicFramePr>
        <p:xfrm>
          <a:off x="107502" y="836711"/>
          <a:ext cx="8928993" cy="5919306"/>
        </p:xfrm>
        <a:graphic>
          <a:graphicData uri="http://schemas.openxmlformats.org/drawingml/2006/table">
            <a:tbl>
              <a:tblPr/>
              <a:tblGrid>
                <a:gridCol w="2210979"/>
                <a:gridCol w="1822203"/>
                <a:gridCol w="1676784"/>
                <a:gridCol w="1676784"/>
                <a:gridCol w="1542243"/>
              </a:tblGrid>
              <a:tr h="50405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Отчетная дата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Долговые обязательства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ИТОГО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521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Бюджетные кредиты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Банковские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 кредиты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Муниципальные гарантии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16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053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01.01.2011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0,00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359,0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359,0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01.01.2012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0,00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349,0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349,0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01.07.2012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0,00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327,0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327,0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01.01.2013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0,00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319,0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319,0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01.07.2013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0,00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304,0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304,0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01.01.2014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0,00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307,0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307,0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01.07.2014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0,00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297,0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297,0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01.01.2015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0,00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262,0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0,0</a:t>
                      </a:r>
                      <a:endParaRPr lang="ru-RU" sz="16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262,0</a:t>
                      </a:r>
                      <a:endParaRPr lang="ru-RU" sz="16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3413" marR="634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594996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5985</TotalTime>
  <Words>489</Words>
  <Application>Microsoft Office PowerPoint</Application>
  <PresentationFormat>Экран (4:3)</PresentationFormat>
  <Paragraphs>283</Paragraphs>
  <Slides>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8" baseType="lpstr">
      <vt:lpstr>Оформление по умолчанию</vt:lpstr>
      <vt:lpstr>Диаграмма Microsoft Excel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Alex</cp:lastModifiedBy>
  <cp:revision>435</cp:revision>
  <cp:lastPrinted>2015-03-24T09:35:37Z</cp:lastPrinted>
  <dcterms:created xsi:type="dcterms:W3CDTF">2003-06-19T15:10:21Z</dcterms:created>
  <dcterms:modified xsi:type="dcterms:W3CDTF">2015-07-13T13:08:35Z</dcterms:modified>
</cp:coreProperties>
</file>