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"/>
  </p:notesMasterIdLst>
  <p:sldIdLst>
    <p:sldId id="256" r:id="rId2"/>
    <p:sldId id="275" r:id="rId3"/>
    <p:sldId id="27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000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7FFBA1-4844-45A8-BAE9-435429044AC0}" type="datetimeFigureOut">
              <a:rPr lang="ru-RU" smtClean="0"/>
              <a:pPr/>
              <a:t>12.08.2025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9118F4-605D-4168-B179-62EEC92214F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DB1DF-537F-44D0-B7CF-935EB365F1CF}" type="datetime1">
              <a:rPr lang="ru-RU" smtClean="0"/>
              <a:pPr/>
              <a:t>12.08.2025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6136F-612C-48B0-A4B7-B3E40063DC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003B-1DA5-4BC1-B60A-258DCBBB4BE3}" type="datetime1">
              <a:rPr lang="ru-RU" smtClean="0"/>
              <a:pPr/>
              <a:t>12.08.2025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6136F-612C-48B0-A4B7-B3E40063DC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CFA7A-84CB-4FA2-B349-36677A2C6559}" type="datetime1">
              <a:rPr lang="ru-RU" smtClean="0"/>
              <a:pPr/>
              <a:t>12.08.2025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6136F-612C-48B0-A4B7-B3E40063DC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0EFC0-ADE0-4BCB-BD00-7C2D2843FAA9}" type="datetime1">
              <a:rPr lang="ru-RU" smtClean="0"/>
              <a:pPr/>
              <a:t>12.08.2025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6136F-612C-48B0-A4B7-B3E40063DC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2F80-2661-4C47-88A6-A2604975BC00}" type="datetime1">
              <a:rPr lang="ru-RU" smtClean="0"/>
              <a:pPr/>
              <a:t>12.08.2025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6136F-612C-48B0-A4B7-B3E40063DC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43F1D-F8BD-47B3-83A5-B78D47750A74}" type="datetime1">
              <a:rPr lang="ru-RU" smtClean="0"/>
              <a:pPr/>
              <a:t>12.08.2025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6136F-612C-48B0-A4B7-B3E40063DC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CD142-36EB-448F-9B35-643C32E32E19}" type="datetime1">
              <a:rPr lang="ru-RU" smtClean="0"/>
              <a:pPr/>
              <a:t>12.08.2025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6136F-612C-48B0-A4B7-B3E40063DC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A936C-0AF7-45C0-B058-D99D569684E8}" type="datetime1">
              <a:rPr lang="ru-RU" smtClean="0"/>
              <a:pPr/>
              <a:t>12.08.2025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6136F-612C-48B0-A4B7-B3E40063DC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42E02-D189-45E5-A649-FED631DA1F40}" type="datetime1">
              <a:rPr lang="ru-RU" smtClean="0"/>
              <a:pPr/>
              <a:t>12.08.2025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6136F-612C-48B0-A4B7-B3E40063DC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26109-28F7-4C67-9272-6E48FF73074C}" type="datetime1">
              <a:rPr lang="ru-RU" smtClean="0"/>
              <a:pPr/>
              <a:t>12.08.2025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6136F-612C-48B0-A4B7-B3E40063DC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B5B45-D7A9-4BE6-962C-E53F2C5C0524}" type="datetime1">
              <a:rPr lang="ru-RU" smtClean="0"/>
              <a:pPr/>
              <a:t>12.08.2025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E86136F-612C-48B0-A4B7-B3E40063DC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01B705A-CFAD-4692-89F4-241322911249}" type="datetime1">
              <a:rPr lang="ru-RU" smtClean="0"/>
              <a:pPr/>
              <a:t>12.08.2025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E86136F-612C-48B0-A4B7-B3E40063DC03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2643182"/>
            <a:ext cx="7854696" cy="2895608"/>
          </a:xfrm>
        </p:spPr>
        <p:txBody>
          <a:bodyPr>
            <a:normAutofit/>
          </a:bodyPr>
          <a:lstStyle/>
          <a:p>
            <a:pPr algn="ctr"/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3200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 Black" pitchFamily="34" charset="0"/>
                <a:cs typeface="Arial" pitchFamily="34" charset="0"/>
              </a:rPr>
              <a:t>Итоги исполнения бюджета ГОРОДСКОГО ОКРУГА СТУПИНО МОСКОВСКОЙ ОБЛАСТИ </a:t>
            </a:r>
          </a:p>
          <a:p>
            <a:pPr algn="ctr"/>
            <a:r>
              <a:rPr lang="ru-RU" sz="3200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 Black" pitchFamily="34" charset="0"/>
                <a:cs typeface="Arial" pitchFamily="34" charset="0"/>
              </a:rPr>
              <a:t>за  1 полугодие 2025 года</a:t>
            </a:r>
            <a:endParaRPr lang="ru-RU" sz="3200" b="1" dirty="0">
              <a:solidFill>
                <a:schemeClr val="bg2">
                  <a:lumMod val="20000"/>
                  <a:lumOff val="80000"/>
                </a:schemeClr>
              </a:solidFill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4" name="Рисунок 3" descr="Герб городского округа Ступино | Геральдика.ру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1934" y="857232"/>
            <a:ext cx="1009650" cy="131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63668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ОСНОВНЫЕ ПОКАЗАТЕЛИ 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6136F-612C-48B0-A4B7-B3E40063DC03}" type="slidenum">
              <a:rPr lang="ru-RU" smtClean="0"/>
              <a:pPr/>
              <a:t>2</a:t>
            </a:fld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2" y="1412777"/>
          <a:ext cx="8280920" cy="5364480"/>
        </p:xfrm>
        <a:graphic>
          <a:graphicData uri="http://schemas.openxmlformats.org/drawingml/2006/table">
            <a:tbl>
              <a:tblPr/>
              <a:tblGrid>
                <a:gridCol w="8280920"/>
              </a:tblGrid>
              <a:tr h="3207628">
                <a:tc>
                  <a:txBody>
                    <a:bodyPr/>
                    <a:lstStyle/>
                    <a:p>
                      <a:pPr marL="36000" indent="457200" algn="l" fontAlgn="ctr">
                        <a:buFont typeface="Wingdings" pitchFamily="2" charset="2"/>
                        <a:buChar char="Ø"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Налоговые и неналоговые доходы исполнены на 41,7% к годовому плану</a:t>
                      </a:r>
                      <a:endParaRPr lang="ru-RU" sz="1600" b="0" i="1" u="none" strike="noStrike" baseline="0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6000" indent="457200" algn="l" fontAlgn="ctr">
                        <a:buFont typeface="Wingdings" pitchFamily="2" charset="2"/>
                        <a:buChar char="Ø"/>
                      </a:pPr>
                      <a:endParaRPr lang="ru-RU" sz="800" b="0" i="1" u="none" strike="noStrike" baseline="0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6000" indent="457200" algn="l" fontAlgn="ctr">
                        <a:buFont typeface="Wingdings" pitchFamily="2" charset="2"/>
                        <a:buChar char="Ø"/>
                      </a:pP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Рост налоговых и неналоговых доходов бюджета по факту составил 11,1% при плане 13,4%</a:t>
                      </a:r>
                      <a:endParaRPr lang="ru-RU" sz="1200" b="0" i="1" u="none" strike="noStrike" baseline="0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6000" indent="457200" algn="l" fontAlgn="ctr">
                        <a:buFont typeface="Wingdings" pitchFamily="2" charset="2"/>
                        <a:buChar char="Ø"/>
                      </a:pPr>
                      <a:endParaRPr lang="ru-RU" sz="800" b="0" i="1" u="none" strike="noStrike" baseline="0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6000" indent="457200" algn="l" fontAlgn="ctr">
                        <a:buFont typeface="Wingdings" pitchFamily="2" charset="2"/>
                        <a:buChar char="Ø"/>
                      </a:pP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Расходы бюджета исполнены на 38,4% г годовому плану и выросли к 1 полугодию 2024 года на 1,2 процентных пункта</a:t>
                      </a:r>
                    </a:p>
                    <a:p>
                      <a:pPr marL="36000" indent="457200" algn="l" fontAlgn="ctr">
                        <a:buFont typeface="Wingdings" pitchFamily="2" charset="2"/>
                        <a:buChar char="Ø"/>
                      </a:pPr>
                      <a:endParaRPr lang="ru-RU" sz="800" b="0" i="0" u="none" strike="noStrike" baseline="0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6000" indent="457200" algn="l" fontAlgn="ctr">
                        <a:buFont typeface="Wingdings" pitchFamily="2" charset="2"/>
                        <a:buChar char="Ø"/>
                      </a:pP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Приоритеты программных расходов направлены на реализацию 3 федеральных проектов:               «Вода России»</a:t>
                      </a:r>
                    </a:p>
                    <a:p>
                      <a:pPr marL="36000" indent="457200" algn="l" fontAlgn="ctr">
                        <a:buFont typeface="Wingdings" pitchFamily="2" charset="2"/>
                        <a:buNone/>
                      </a:pP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        «Педагоги и наставники»</a:t>
                      </a:r>
                    </a:p>
                    <a:p>
                      <a:pPr marL="36000" indent="457200" algn="l" fontAlgn="ctr">
                        <a:buFont typeface="Wingdings" pitchFamily="2" charset="2"/>
                        <a:buNone/>
                      </a:pP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        «Формирование комфортной городской среды»</a:t>
                      </a:r>
                    </a:p>
                    <a:p>
                      <a:pPr marL="36000" indent="457200" algn="l" fontAlgn="ctr">
                        <a:buFont typeface="Wingdings" pitchFamily="2" charset="2"/>
                        <a:buNone/>
                      </a:pPr>
                      <a:endParaRPr lang="ru-RU" sz="800" b="0" i="0" u="none" strike="noStrike" baseline="0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6000" indent="457200" algn="l" fontAlgn="ctr">
                        <a:buFont typeface="Wingdings" pitchFamily="2" charset="2"/>
                        <a:buChar char="Ø"/>
                      </a:pPr>
                      <a:r>
                        <a:rPr lang="ru-RU" sz="1600" b="0" i="0" u="none" strike="noStrike" baseline="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Профицит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бюджета сложился в размере 35,2 млн.руб., что выше уровня 1 полугодия 2024 года на 0,8 млн.руб.</a:t>
                      </a:r>
                    </a:p>
                    <a:p>
                      <a:pPr marL="36000" indent="457200" algn="l" fontAlgn="ctr">
                        <a:buFont typeface="Wingdings" pitchFamily="2" charset="2"/>
                        <a:buChar char="Ø"/>
                      </a:pPr>
                      <a:endParaRPr lang="ru-RU" sz="800" b="0" i="0" u="none" strike="noStrike" baseline="0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6000" indent="457200" algn="l" fontAlgn="ctr">
                        <a:buFont typeface="Wingdings" pitchFamily="2" charset="2"/>
                        <a:buChar char="Ø"/>
                      </a:pP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Муниципальный долг на 01.07.2025 составил 668,0 млн.руб. и</a:t>
                      </a:r>
                    </a:p>
                    <a:p>
                      <a:pPr marL="36000" indent="457200" algn="l" fontAlgn="ctr">
                        <a:buFont typeface="Wingdings" pitchFamily="2" charset="2"/>
                        <a:buNone/>
                      </a:pP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вырос на 100,0 млн.руб., израсходовано на его обслуживание – 12,6 млн.руб.</a:t>
                      </a:r>
                    </a:p>
                    <a:p>
                      <a:pPr marL="36000" indent="457200" algn="l" fontAlgn="ctr">
                        <a:buFont typeface="Wingdings" pitchFamily="2" charset="2"/>
                        <a:buNone/>
                      </a:pP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36000" indent="457200" algn="l" fontAlgn="ctr">
                        <a:buFont typeface="Wingdings" pitchFamily="2" charset="2"/>
                        <a:buChar char="Ø"/>
                      </a:pPr>
                      <a:endParaRPr lang="ru-RU" sz="1600" b="0" i="0" u="none" strike="noStrike" baseline="0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940">
                <a:tc>
                  <a:txBody>
                    <a:bodyPr/>
                    <a:lstStyle/>
                    <a:p>
                      <a:pPr algn="l" fontAlgn="b"/>
                      <a:endParaRPr lang="ru-RU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940">
                <a:tc>
                  <a:txBody>
                    <a:bodyPr/>
                    <a:lstStyle/>
                    <a:p>
                      <a:pPr algn="ctr" fontAlgn="ctr"/>
                      <a:endParaRPr lang="ru-RU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940">
                <a:tc>
                  <a:txBody>
                    <a:bodyPr/>
                    <a:lstStyle/>
                    <a:p>
                      <a:pPr algn="ctr" fontAlgn="ctr"/>
                      <a:endParaRPr lang="ru-RU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7" name="Рисунок 6" descr="checking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286388"/>
            <a:ext cx="1357322" cy="1316069"/>
          </a:xfrm>
          <a:prstGeom prst="rect">
            <a:avLst/>
          </a:prstGeom>
        </p:spPr>
      </p:pic>
      <p:sp>
        <p:nvSpPr>
          <p:cNvPr id="9" name="Стрелка вправо 8"/>
          <p:cNvSpPr/>
          <p:nvPr/>
        </p:nvSpPr>
        <p:spPr>
          <a:xfrm>
            <a:off x="1691680" y="3356992"/>
            <a:ext cx="504056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1691680" y="3573016"/>
            <a:ext cx="504056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1691680" y="3789040"/>
            <a:ext cx="504056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72464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Тенденции исполнения бюджета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6136F-612C-48B0-A4B7-B3E40063DC03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500034" y="1714489"/>
            <a:ext cx="8143932" cy="4411674"/>
          </a:xfrm>
          <a:prstGeom prst="rect">
            <a:avLst/>
          </a:prstGeom>
        </p:spPr>
        <p:txBody>
          <a:bodyPr/>
          <a:lstStyle/>
          <a:p>
            <a:pPr marL="274320" lvl="0" indent="-274320" algn="just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ru-RU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Риск </a:t>
            </a:r>
            <a:r>
              <a:rPr lang="ru-RU" sz="16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непоступления</a:t>
            </a:r>
            <a:r>
              <a:rPr lang="ru-RU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доходов за 1 полугодие более 300,0 млн.руб</a:t>
            </a:r>
            <a:r>
              <a:rPr lang="ru-RU" sz="16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Основным налогом по доходам местного бюджета остается НДФЛ</a:t>
            </a:r>
          </a:p>
          <a:p>
            <a:pPr marL="274320" lvl="0" indent="-27432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kumimoji="0" lang="ru-RU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Начиная с 2024 года реализуется масштабный проект модернизации инфраструктуры ЖКХ (как в городе, так и в сельской территории)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0" lang="ru-RU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Плановые приоритеты расходов бюджетных средств по муниципальным программам: 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Courier New" pitchFamily="49" charset="0"/>
              <a:buChar char="o"/>
              <a:tabLst/>
              <a:defRPr/>
            </a:pPr>
            <a:r>
              <a:rPr kumimoji="0" lang="ru-RU" sz="1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«Развитие инженерной инфраструктуры, </a:t>
            </a:r>
            <a:r>
              <a:rPr kumimoji="0" lang="ru-RU" sz="14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энергоэффективности</a:t>
            </a:r>
            <a:r>
              <a:rPr kumimoji="0" lang="ru-RU" sz="1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и отрасли обращения</a:t>
            </a:r>
            <a:r>
              <a:rPr kumimoji="0" lang="ru-RU" sz="1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с отходами</a:t>
            </a:r>
            <a:r>
              <a:rPr kumimoji="0" lang="ru-RU" sz="1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» - 2 431 845,4 тыс.руб.;</a:t>
            </a:r>
          </a:p>
          <a:p>
            <a:pPr marL="274320" lvl="0" indent="-274320" algn="just">
              <a:spcBef>
                <a:spcPct val="20000"/>
              </a:spcBef>
              <a:buClr>
                <a:schemeClr val="accent3"/>
              </a:buClr>
              <a:buSzPct val="95000"/>
              <a:buFont typeface="Courier New" pitchFamily="49" charset="0"/>
              <a:buChar char="o"/>
              <a:defRPr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«Строительство объектов социальной инфраструктуры»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650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312,2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тыс.руб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.,    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                  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в том числе на строительство школы на 550 мест в квартале «Надежда» г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. Ступино                -     567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562,3 тыс.руб.</a:t>
            </a:r>
            <a:r>
              <a:rPr kumimoji="0" lang="ru-RU" sz="1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;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Courier New" pitchFamily="49" charset="0"/>
              <a:buChar char="o"/>
              <a:tabLst/>
              <a:defRPr/>
            </a:pPr>
            <a:r>
              <a:rPr kumimoji="0" lang="ru-RU" sz="1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«Переселение граждан из аварийного жилищного фонда» – 2 002 886,6 тыс.руб.</a:t>
            </a:r>
            <a:endParaRPr kumimoji="0" lang="ru-RU" sz="1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1720</TotalTime>
  <Words>249</Words>
  <Application>Microsoft Office PowerPoint</Application>
  <PresentationFormat>Экран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Поток</vt:lpstr>
      <vt:lpstr>Слайд 1</vt:lpstr>
      <vt:lpstr>ОСНОВНЫЕ ПОКАЗАТЕЛИ </vt:lpstr>
      <vt:lpstr>Тенденции исполнения бюджета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Контрольно-счетная палата городского округа Ступино Московской области</dc:title>
  <dc:creator>Пользователь</dc:creator>
  <cp:lastModifiedBy>Пользователь</cp:lastModifiedBy>
  <cp:revision>175</cp:revision>
  <dcterms:created xsi:type="dcterms:W3CDTF">2024-03-04T07:13:41Z</dcterms:created>
  <dcterms:modified xsi:type="dcterms:W3CDTF">2025-08-12T08:36:17Z</dcterms:modified>
</cp:coreProperties>
</file>